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B5E253-A788-4AA3-95C7-15AFCCD9BF73}">
  <a:tblStyle styleId="{B8B5E253-A788-4AA3-95C7-15AFCCD9BF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4"/>
    <p:restoredTop sz="94710"/>
  </p:normalViewPr>
  <p:slideViewPr>
    <p:cSldViewPr snapToGrid="0">
      <p:cViewPr varScale="1">
        <p:scale>
          <a:sx n="93" d="100"/>
          <a:sy n="93" d="100"/>
        </p:scale>
        <p:origin x="5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47543F91-5260-BFE7-A070-9DAE84CFA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572F215C-7E38-8346-B8A6-16A19353D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113E88A8-38FF-E3AD-5EEF-DB60ACD25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122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99E09EC0-B6AC-B5E9-D242-5F6F8ED5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88D2CEF8-D622-64F4-C9DB-58F289588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6640006C-E356-9D29-0A3D-147C414FD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848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C23D07E0-276A-28B1-56F7-B1AE85BA5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8FBBDD27-1AC8-2445-CB9B-A6C6AF6A5B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4161E239-B8AA-2F06-8CED-F72BE0EF4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823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DBD338BD-1071-4D52-97EB-FFF689268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EF4F5ACA-8BDE-CB4C-88B6-D4E9DB6DF1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0CCE7325-4785-134B-12A6-847CFA67B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08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C6170D62-6438-3F4A-8232-2F68A995A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260F9310-6BA8-EEB5-B6D6-8338CB2299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85342623-AB36-E7E5-B309-99F9CF6079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390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60560B19-AC1F-E519-ACEE-578864CC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19239214-8FAB-AA3F-1C3F-C2EA5B7F8A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4BEB3B23-2F74-0C31-8028-75B293FBD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57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193A6E47-CF08-5680-02B9-DA2B4EF3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B6BE88F9-8957-0F1D-3AF1-4F1C33A3F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BBDE8C90-DC43-B636-393F-817104F87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341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7D530023-DDC9-874E-C8DA-3C74EBE14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F24762F5-BBA0-6E63-FFF3-A960E2646A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91D60E80-2051-6A43-2A80-64986D961B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24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F24A109F-574E-1C2E-4A7E-988A25E6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CEDC2843-D204-CAD7-E060-3934D7B681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933072F3-7666-1523-8933-85389BC15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406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69FFF9EC-4273-FAE3-2823-6FCBC99C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6A283E18-FAFA-B51F-E2E5-4CDED99F7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395EF68A-306C-4ECE-BEBB-6539E53C5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0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294F5C3A-6C41-AB17-0CF8-DA459CD66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B700AF74-FCB6-7CD2-6CD8-DA987A577F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C5CB557F-3D76-0D7D-0C7B-21E18EDEA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051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58B5D21A-944A-A12D-CF0F-3F559FB6D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A760895C-D186-4A55-44D9-4B2CEB5B92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DC54B317-C8A6-60B6-A099-FB4A6DFEA4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52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05832594-EA74-1C36-4C0A-7D2E0D5BD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F1D2B470-4E3A-203D-F59A-76CEB237A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A9CFBF86-3159-7CC2-5372-B11C286C10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482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0B928310-89A7-26C3-F8F9-B16ADD8FE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642EC7E6-565B-5450-1F15-AFD3C3A767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FDC2C565-DD89-6AF7-44F4-444E3C50C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136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C303BC2C-04EF-6439-6F0C-CAAF4080E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197AF692-3C42-FE4D-EBCF-4A08CC036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BE0CD7AD-412D-21C7-F772-3E625CA75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0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9" r:id="rId6"/>
    <p:sldLayoutId id="214748367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0969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Practical Session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164562" y="3132075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Cătălin Chiru &amp; Mihai Nan</a:t>
            </a:r>
            <a:endParaRPr dirty="0"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400" dirty="0"/>
              <a:t>AI for TRUSTWORTHY DECISION MAKING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2029952" y="2180800"/>
            <a:ext cx="6472021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Advanced Federated Learning with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 err="1">
                <a:solidFill>
                  <a:schemeClr val="lt2"/>
                </a:solidFill>
              </a:rPr>
              <a:t>PyTorch</a:t>
            </a:r>
            <a:r>
              <a:rPr lang="en" dirty="0">
                <a:solidFill>
                  <a:schemeClr val="lt2"/>
                </a:solidFill>
              </a:rPr>
              <a:t> and Flower</a:t>
            </a:r>
            <a:r>
              <a:rPr lang="en" dirty="0">
                <a:solidFill>
                  <a:schemeClr val="accent6"/>
                </a:solidFill>
              </a:rPr>
              <a:t>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-US" sz="1400" dirty="0" err="1"/>
              <a:t>federated_learning.py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B40DF3EC-98A3-F729-8B25-BA2F0A5C5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532A022A-9F22-E135-5F52-0C74FE55AEF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Federated Learning with </a:t>
            </a:r>
            <a:r>
              <a:rPr lang="en-US" b="1" dirty="0" err="1"/>
              <a:t>PyTorch</a:t>
            </a:r>
            <a:r>
              <a:rPr lang="en-US" b="1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EC2A41C1-48FF-49DC-9805-DF79421A8A34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D23BD447-6BD6-046A-ADE9-6C2E0841BCE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CBEF4530-6314-1913-4000-CE5560DCF8E2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6923B41E-B790-E044-5BA1-E858638B86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DB72B661-0911-A8B6-9297-586DAF1644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F0B74-A0BF-729B-8DCF-9C6B376C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81" y="1168950"/>
            <a:ext cx="3858887" cy="30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7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66277D9E-110B-F29A-08E5-F71E4C17D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71565EE4-5737-C584-F397-CD51846FE71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Federated Learning with </a:t>
            </a:r>
            <a:r>
              <a:rPr lang="en-US" b="1" dirty="0" err="1"/>
              <a:t>PyTorch</a:t>
            </a:r>
            <a:r>
              <a:rPr lang="en-US" b="1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ADE81CB3-760D-5BFD-B468-262CC64CE735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34571292-4B27-9085-4369-6B3FDB8F61AD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2D4BE3AB-4A4F-1BF1-7973-B9FCC799451D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021884D5-520E-D1BE-B78A-2E262885CA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9974F233-5AC3-F41D-D608-880B4F3E00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3E48B9-4291-63B3-912F-40FD72725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958" y="1138593"/>
            <a:ext cx="3288133" cy="34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1375F783-4E25-1A71-4110-126AD0E5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B1A73871-DEF5-3AD4-4668-D5D4D3C65B1E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Federated Learning with </a:t>
            </a:r>
            <a:r>
              <a:rPr lang="en-US" b="1" dirty="0" err="1"/>
              <a:t>PyTorch</a:t>
            </a:r>
            <a:r>
              <a:rPr lang="en-US" b="1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40C9E676-AB51-2432-629B-12C1BF3FDB5D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F90A1A28-5AD8-1C46-397B-EB85330B820A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0BD158A3-6676-0401-86E1-9104658257CD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E9CFEAF0-DE3B-7C8A-9DE9-23BF93CDE5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19520971-724F-2D43-3847-46848A9516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09BC4-0E9D-EBB4-3884-51BD9334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267" y="1168950"/>
            <a:ext cx="4267515" cy="31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B1322F7D-2511-DBE2-9DC3-BB7FE278D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011745C2-6D1B-3ECB-98BF-0AB9488B964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Federated Learning with </a:t>
            </a:r>
            <a:r>
              <a:rPr lang="en-US" b="1" dirty="0" err="1"/>
              <a:t>PyTorch</a:t>
            </a:r>
            <a:r>
              <a:rPr lang="en-US" b="1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7993B579-117C-83FB-BB0C-C328B5FBF4B3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076E7B55-53AE-864B-BF4A-D41472B200AD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75D52B4F-66F1-C628-64CF-BA88E9000AD2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E5F36C83-2E8C-C39F-5582-6D2A93BD38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1A568D6C-A781-E3AA-3807-E7DE67BBD0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F3F90D-7527-2DFC-2C15-5ADB0D8D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42" y="1168950"/>
            <a:ext cx="4726366" cy="31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37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A8B9A4E2-5DD2-31A0-E672-93FC7E601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05A78D82-5483-1180-F9C4-0DAF0487E27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Federated Learning with </a:t>
            </a:r>
            <a:r>
              <a:rPr lang="en-US" b="1" dirty="0" err="1"/>
              <a:t>PyTorch</a:t>
            </a:r>
            <a:r>
              <a:rPr lang="en-US" b="1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F16A1664-E5EB-0628-F6C3-6EC0FB06AA80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A1840E6B-42D3-72A5-F985-9BE58109AC46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581D7279-8C83-65C6-CD0C-7EF979A8DD25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B18B3031-CE9D-FD35-B207-095BF8D54B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5852567D-129D-CC6B-9E88-7F08167B50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F1AE6-D77C-B247-DF88-FD21FB961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537" y="1248600"/>
            <a:ext cx="5986975" cy="283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6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D3DABC14-8A62-0B3A-3EFD-943B33945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E8B66E1E-EA55-3909-C544-281140C6FC59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Federated Learning with </a:t>
            </a:r>
            <a:r>
              <a:rPr lang="en-US" b="1" dirty="0" err="1"/>
              <a:t>PyTorch</a:t>
            </a:r>
            <a:r>
              <a:rPr lang="en-US" b="1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89ACECB1-C948-618D-2FDD-74E400D697ED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5893068A-0208-1E0D-44F9-50DA0CFB1718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31B09BAE-48CA-C55C-BB6D-839A2316C0B5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DB21F337-7D11-D060-B118-C35B32CF95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166A7348-8B2D-F88B-4965-F1EA19B6B3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95DF6-77A7-E84C-5C5F-440085A9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95" y="1184982"/>
            <a:ext cx="6607910" cy="26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1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5C0CC788-C2F6-55CF-B3CE-203557FD4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688E21F5-DB0A-5535-173A-09AB0F7FFC01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Federated Learning with </a:t>
            </a:r>
            <a:r>
              <a:rPr lang="en-US" b="1" dirty="0" err="1"/>
              <a:t>PyTorch</a:t>
            </a:r>
            <a:r>
              <a:rPr lang="en-US" b="1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E08DBBC3-0DAE-1497-70A7-7D60E1941B3E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841B4B50-31C4-5F8C-D8B0-A34540040CC6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1624872F-2152-D681-F919-9655BABF66A9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E03DB4C3-933B-D64D-EF83-1CA2BAC22F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C51D79C8-41A4-01B0-90C4-2E27075DE8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10C57-F418-4579-F847-60DB6B7A0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216" y="1168950"/>
            <a:ext cx="5443594" cy="32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6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6C833E90-ABEB-8F4B-5F83-462257B62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B5195C83-2A60-6B63-F256-9C954B154BA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Federated Learning with </a:t>
            </a:r>
            <a:r>
              <a:rPr lang="en-US" b="1" dirty="0" err="1"/>
              <a:t>PyTorch</a:t>
            </a:r>
            <a:r>
              <a:rPr lang="en-US" b="1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8E290233-3759-BBCF-E527-807D322C23EB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1FA60926-D0C3-4E4A-4AD9-8500236819FC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536EABB7-7C3B-2635-22FA-881EB7E7FBD5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1384929E-81A9-FBA5-1423-0F9D1D17AE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093982A9-26B8-E666-2C19-9F97A115D3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A8E591-CBE9-32EE-A050-BD272A13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52" y="1086714"/>
            <a:ext cx="3028545" cy="348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5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985A03D9-9A40-0148-4154-D31B6BC9D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F553E072-5FD1-A68B-6624-6613BBE16CA8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Federated Learning with </a:t>
            </a:r>
            <a:r>
              <a:rPr lang="en-US" b="1" dirty="0" err="1"/>
              <a:t>PyTorch</a:t>
            </a:r>
            <a:r>
              <a:rPr lang="en-US" b="1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92B5EE30-5211-7F08-5B39-4969647F7C9E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61CD39FF-2456-2B6C-231A-A9A0A5C8EBFE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FDB9189D-B712-8480-5499-2FF0CF70FBC8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8B9CFB55-4A63-9276-4409-01B7ABD043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484BB076-79DA-4D74-B79E-5DFD01B8E2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C6B7A-0E04-5250-53BB-535239B5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20" y="1248600"/>
            <a:ext cx="5368459" cy="31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14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838FDC17-DBF0-1780-7902-54775D740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D5F83895-F4AD-66B3-19D5-C49FC2F5BDFA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Federated Learning with </a:t>
            </a:r>
            <a:r>
              <a:rPr lang="en-US" b="1" dirty="0" err="1"/>
              <a:t>PyTorch</a:t>
            </a:r>
            <a:r>
              <a:rPr lang="en-US" b="1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00971320-E62A-1004-A9F4-39702683A902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28E6230F-2A06-559B-1CBA-1FA75568585A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9B8F46C9-90F6-E22A-7E30-938C9F60E5D6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7782ACE4-34A1-1EE8-A38C-F8F7B23259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7B1A3223-992D-E9D1-5EC9-361885056F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CC1210-D5F3-5BD2-AF35-1EE76D35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759" y="1123900"/>
            <a:ext cx="4099581" cy="34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8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631099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Introduction to Federated Learning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11612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accent3"/>
                </a:solidFill>
              </a:rPr>
              <a:t>Federated Learning (FL) enables training machine learning models directly on user devices without transferring sensitive data to a central server. Key applications include: </a:t>
            </a:r>
          </a:p>
          <a:p>
            <a:pPr lvl="0" indent="-292100">
              <a:buClr>
                <a:schemeClr val="accent3"/>
              </a:buClr>
              <a:buSzPts val="1000"/>
            </a:pPr>
            <a:r>
              <a:rPr lang="en-US" b="1" dirty="0">
                <a:solidFill>
                  <a:schemeClr val="accent3"/>
                </a:solidFill>
              </a:rPr>
              <a:t>Healthcare</a:t>
            </a:r>
            <a:r>
              <a:rPr lang="en-US" dirty="0">
                <a:solidFill>
                  <a:schemeClr val="accent3"/>
                </a:solidFill>
              </a:rPr>
              <a:t>: protecting patient data</a:t>
            </a:r>
          </a:p>
          <a:p>
            <a:pPr lvl="0" indent="-292100">
              <a:buClr>
                <a:schemeClr val="accent3"/>
              </a:buClr>
              <a:buSzPts val="1000"/>
            </a:pPr>
            <a:r>
              <a:rPr lang="en-US" b="1" dirty="0">
                <a:solidFill>
                  <a:schemeClr val="accent3"/>
                </a:solidFill>
              </a:rPr>
              <a:t>Finance</a:t>
            </a:r>
            <a:r>
              <a:rPr lang="en-US" dirty="0">
                <a:solidFill>
                  <a:schemeClr val="accent3"/>
                </a:solidFill>
              </a:rPr>
              <a:t>: maintaining transaction confidentiality</a:t>
            </a:r>
          </a:p>
          <a:p>
            <a:pPr lvl="0" indent="-292100">
              <a:buClr>
                <a:schemeClr val="accent3"/>
              </a:buClr>
              <a:buSzPts val="1000"/>
            </a:pPr>
            <a:r>
              <a:rPr lang="en-US" b="1" dirty="0">
                <a:solidFill>
                  <a:schemeClr val="accent3"/>
                </a:solidFill>
              </a:rPr>
              <a:t>Mobile Apps</a:t>
            </a:r>
            <a:r>
              <a:rPr lang="en-US" dirty="0">
                <a:solidFill>
                  <a:schemeClr val="accent3"/>
                </a:solidFill>
              </a:rPr>
              <a:t>: learning from user behavior locally</a:t>
            </a:r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accent3"/>
                </a:solidFill>
              </a:rPr>
              <a:t>AI for TRUSTWORTHY DECISION MAKING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f</a:t>
            </a:r>
            <a:r>
              <a:rPr lang="en" sz="1400" dirty="0" err="1">
                <a:solidFill>
                  <a:schemeClr val="accent3"/>
                </a:solidFill>
              </a:rPr>
              <a:t>ederated_learning.py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" name="Google Shape;471;p28">
            <a:extLst>
              <a:ext uri="{FF2B5EF4-FFF2-40B4-BE49-F238E27FC236}">
                <a16:creationId xmlns:a16="http://schemas.microsoft.com/office/drawing/2014/main" id="{8270BA70-E97B-4F59-1502-BD8B1289E5B0}"/>
              </a:ext>
            </a:extLst>
          </p:cNvPr>
          <p:cNvSpPr txBox="1">
            <a:spLocks/>
          </p:cNvSpPr>
          <p:nvPr/>
        </p:nvSpPr>
        <p:spPr>
          <a:xfrm>
            <a:off x="1133500" y="2224391"/>
            <a:ext cx="7631099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/>
              <a:t>Why Flower?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Google Shape;472;p28">
            <a:extLst>
              <a:ext uri="{FF2B5EF4-FFF2-40B4-BE49-F238E27FC236}">
                <a16:creationId xmlns:a16="http://schemas.microsoft.com/office/drawing/2014/main" id="{FEBC3EE6-2938-DBE3-9097-340AEA11DADD}"/>
              </a:ext>
            </a:extLst>
          </p:cNvPr>
          <p:cNvSpPr txBox="1">
            <a:spLocks/>
          </p:cNvSpPr>
          <p:nvPr/>
        </p:nvSpPr>
        <p:spPr>
          <a:xfrm>
            <a:off x="1464249" y="2765591"/>
            <a:ext cx="6969600" cy="116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Flower is an open-source framework for building and simulating federated learning experiments. Its main benefits: </a:t>
            </a:r>
          </a:p>
          <a:p>
            <a:pPr indent="-292100">
              <a:buClr>
                <a:schemeClr val="accent3"/>
              </a:buClr>
              <a:buSzPts val="1000"/>
            </a:pPr>
            <a:r>
              <a:rPr lang="en-US" b="1" dirty="0">
                <a:solidFill>
                  <a:schemeClr val="accent3"/>
                </a:solidFill>
              </a:rPr>
              <a:t>Supports multiple frameworks: </a:t>
            </a:r>
            <a:r>
              <a:rPr lang="en-US" dirty="0" err="1">
                <a:solidFill>
                  <a:schemeClr val="accent3"/>
                </a:solidFill>
              </a:rPr>
              <a:t>PyTorch</a:t>
            </a:r>
            <a:r>
              <a:rPr lang="en-US" dirty="0">
                <a:solidFill>
                  <a:schemeClr val="accent3"/>
                </a:solidFill>
              </a:rPr>
              <a:t>, TensorFlow, JAX</a:t>
            </a:r>
          </a:p>
          <a:p>
            <a:pPr indent="-292100">
              <a:buClr>
                <a:schemeClr val="accent3"/>
              </a:buClr>
              <a:buSzPts val="1000"/>
            </a:pPr>
            <a:r>
              <a:rPr lang="en-US" b="1" dirty="0">
                <a:solidFill>
                  <a:schemeClr val="accent3"/>
                </a:solidFill>
              </a:rPr>
              <a:t>Scalable and flexible design</a:t>
            </a:r>
          </a:p>
          <a:p>
            <a:pPr indent="-292100">
              <a:buClr>
                <a:schemeClr val="accent3"/>
              </a:buClr>
              <a:buSzPts val="1000"/>
            </a:pPr>
            <a:r>
              <a:rPr lang="en-US" b="1" dirty="0">
                <a:solidFill>
                  <a:schemeClr val="accent3"/>
                </a:solidFill>
              </a:rPr>
              <a:t>Provides tools for efficient simulation and evaluation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179007" y="1436725"/>
            <a:ext cx="675747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400" dirty="0"/>
              <a:t>Send model to a number of connected devices (client nodes)</a:t>
            </a: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Federated Learning in 5 steps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" name="Google Shape;480;p29">
            <a:extLst>
              <a:ext uri="{FF2B5EF4-FFF2-40B4-BE49-F238E27FC236}">
                <a16:creationId xmlns:a16="http://schemas.microsoft.com/office/drawing/2014/main" id="{CF0EAB99-8FBC-FC7B-468F-170D704C996E}"/>
              </a:ext>
            </a:extLst>
          </p:cNvPr>
          <p:cNvSpPr txBox="1">
            <a:spLocks/>
          </p:cNvSpPr>
          <p:nvPr/>
        </p:nvSpPr>
        <p:spPr>
          <a:xfrm flipH="1">
            <a:off x="1742957" y="1847434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2000" dirty="0"/>
              <a:t>02</a:t>
            </a:r>
            <a:endParaRPr lang="en" dirty="0"/>
          </a:p>
        </p:txBody>
      </p:sp>
      <p:sp>
        <p:nvSpPr>
          <p:cNvPr id="5" name="Google Shape;482;p29">
            <a:extLst>
              <a:ext uri="{FF2B5EF4-FFF2-40B4-BE49-F238E27FC236}">
                <a16:creationId xmlns:a16="http://schemas.microsoft.com/office/drawing/2014/main" id="{2379BBCD-7DB4-45C0-13A9-13FB69E2E1CD}"/>
              </a:ext>
            </a:extLst>
          </p:cNvPr>
          <p:cNvSpPr txBox="1">
            <a:spLocks/>
          </p:cNvSpPr>
          <p:nvPr/>
        </p:nvSpPr>
        <p:spPr>
          <a:xfrm>
            <a:off x="2386529" y="1847434"/>
            <a:ext cx="654994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400" dirty="0"/>
              <a:t>Train model locally on the data of each device</a:t>
            </a:r>
          </a:p>
        </p:txBody>
      </p:sp>
      <p:sp>
        <p:nvSpPr>
          <p:cNvPr id="7" name="Google Shape;480;p29">
            <a:extLst>
              <a:ext uri="{FF2B5EF4-FFF2-40B4-BE49-F238E27FC236}">
                <a16:creationId xmlns:a16="http://schemas.microsoft.com/office/drawing/2014/main" id="{88652989-C38D-5950-117A-FDFB7DA2CA82}"/>
              </a:ext>
            </a:extLst>
          </p:cNvPr>
          <p:cNvSpPr txBox="1">
            <a:spLocks/>
          </p:cNvSpPr>
          <p:nvPr/>
        </p:nvSpPr>
        <p:spPr>
          <a:xfrm flipH="1">
            <a:off x="2083425" y="2310534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2000" dirty="0"/>
              <a:t>03</a:t>
            </a:r>
            <a:endParaRPr lang="en" dirty="0"/>
          </a:p>
        </p:txBody>
      </p:sp>
      <p:sp>
        <p:nvSpPr>
          <p:cNvPr id="8" name="Google Shape;482;p29">
            <a:extLst>
              <a:ext uri="{FF2B5EF4-FFF2-40B4-BE49-F238E27FC236}">
                <a16:creationId xmlns:a16="http://schemas.microsoft.com/office/drawing/2014/main" id="{5292BBE6-3E17-46C4-119E-8743BD6902EC}"/>
              </a:ext>
            </a:extLst>
          </p:cNvPr>
          <p:cNvSpPr txBox="1">
            <a:spLocks/>
          </p:cNvSpPr>
          <p:nvPr/>
        </p:nvSpPr>
        <p:spPr>
          <a:xfrm>
            <a:off x="2726997" y="2310534"/>
            <a:ext cx="654994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400" dirty="0"/>
              <a:t>Return model updates back to the server</a:t>
            </a:r>
          </a:p>
        </p:txBody>
      </p:sp>
      <p:sp>
        <p:nvSpPr>
          <p:cNvPr id="23" name="Google Shape;480;p29">
            <a:extLst>
              <a:ext uri="{FF2B5EF4-FFF2-40B4-BE49-F238E27FC236}">
                <a16:creationId xmlns:a16="http://schemas.microsoft.com/office/drawing/2014/main" id="{3EC11611-464A-2359-6658-EC62940D8BD7}"/>
              </a:ext>
            </a:extLst>
          </p:cNvPr>
          <p:cNvSpPr txBox="1">
            <a:spLocks/>
          </p:cNvSpPr>
          <p:nvPr/>
        </p:nvSpPr>
        <p:spPr>
          <a:xfrm flipH="1">
            <a:off x="2386529" y="2727319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2000" dirty="0"/>
              <a:t>04</a:t>
            </a:r>
            <a:endParaRPr lang="en" dirty="0"/>
          </a:p>
        </p:txBody>
      </p:sp>
      <p:sp>
        <p:nvSpPr>
          <p:cNvPr id="24" name="Google Shape;482;p29">
            <a:extLst>
              <a:ext uri="{FF2B5EF4-FFF2-40B4-BE49-F238E27FC236}">
                <a16:creationId xmlns:a16="http://schemas.microsoft.com/office/drawing/2014/main" id="{C8F19FD9-DBBF-2F8C-EF79-05AB567278BE}"/>
              </a:ext>
            </a:extLst>
          </p:cNvPr>
          <p:cNvSpPr txBox="1">
            <a:spLocks/>
          </p:cNvSpPr>
          <p:nvPr/>
        </p:nvSpPr>
        <p:spPr>
          <a:xfrm>
            <a:off x="3030101" y="2727319"/>
            <a:ext cx="654994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400" dirty="0"/>
              <a:t>Aggregate model updates into a new global model</a:t>
            </a:r>
          </a:p>
        </p:txBody>
      </p:sp>
      <p:sp>
        <p:nvSpPr>
          <p:cNvPr id="25" name="Google Shape;480;p29">
            <a:extLst>
              <a:ext uri="{FF2B5EF4-FFF2-40B4-BE49-F238E27FC236}">
                <a16:creationId xmlns:a16="http://schemas.microsoft.com/office/drawing/2014/main" id="{B54C2C4D-7402-501D-4571-918AC0F422DD}"/>
              </a:ext>
            </a:extLst>
          </p:cNvPr>
          <p:cNvSpPr txBox="1">
            <a:spLocks/>
          </p:cNvSpPr>
          <p:nvPr/>
        </p:nvSpPr>
        <p:spPr>
          <a:xfrm flipH="1">
            <a:off x="2726997" y="3184343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2000" dirty="0"/>
              <a:t>05</a:t>
            </a:r>
            <a:endParaRPr lang="en" dirty="0"/>
          </a:p>
        </p:txBody>
      </p:sp>
      <p:sp>
        <p:nvSpPr>
          <p:cNvPr id="26" name="Google Shape;482;p29">
            <a:extLst>
              <a:ext uri="{FF2B5EF4-FFF2-40B4-BE49-F238E27FC236}">
                <a16:creationId xmlns:a16="http://schemas.microsoft.com/office/drawing/2014/main" id="{2277809B-5E02-EB5C-2A89-CD0976421401}"/>
              </a:ext>
            </a:extLst>
          </p:cNvPr>
          <p:cNvSpPr txBox="1">
            <a:spLocks/>
          </p:cNvSpPr>
          <p:nvPr/>
        </p:nvSpPr>
        <p:spPr>
          <a:xfrm>
            <a:off x="3370569" y="3184343"/>
            <a:ext cx="654994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400" dirty="0"/>
              <a:t>Repeat steps 1 to 4 until the model converges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0E8DB-C01A-21A8-449B-FC975B81A690}"/>
              </a:ext>
            </a:extLst>
          </p:cNvPr>
          <p:cNvSpPr txBox="1"/>
          <p:nvPr/>
        </p:nvSpPr>
        <p:spPr>
          <a:xfrm>
            <a:off x="1590925" y="4012429"/>
            <a:ext cx="6968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dirty="0">
                <a:solidFill>
                  <a:schemeClr val="accent6"/>
                </a:solidFill>
              </a:rPr>
              <a:t>-    suggestion - A Survey on Federated Learning Systems: Vision, Hype and Reality for Data Privacy and Protection, 2021, </a:t>
            </a:r>
            <a:r>
              <a:rPr lang="en-US" dirty="0">
                <a:solidFill>
                  <a:schemeClr val="accent6"/>
                </a:solidFill>
                <a:hlinkClick r:id="rId3"/>
              </a:rPr>
              <a:t>https://arxiv.org/abs/1907.09693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accent3"/>
                </a:solidFill>
              </a:rPr>
              <a:t>AI for TRUSTWORTHY DECISION MAKING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f</a:t>
            </a:r>
            <a:r>
              <a:rPr lang="en" sz="1400" dirty="0" err="1">
                <a:solidFill>
                  <a:schemeClr val="accent3"/>
                </a:solidFill>
              </a:rPr>
              <a:t>ederated_learning.py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050" name="Picture 2" descr="Send global model">
            <a:extLst>
              <a:ext uri="{FF2B5EF4-FFF2-40B4-BE49-F238E27FC236}">
                <a16:creationId xmlns:a16="http://schemas.microsoft.com/office/drawing/2014/main" id="{01551219-8555-FFEA-6A3F-64CD3A8C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398" y="1530561"/>
            <a:ext cx="4055282" cy="22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AFBEE8D5-75A9-36D1-35F8-2E1F476F5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B2C61860-B193-5374-BAEB-B8EF22E00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6B5DFD62-CC78-4C5B-14AF-4DE92877E058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DDF7A4C8-5746-1037-FC9D-818F1CB59746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>
            <a:extLst>
              <a:ext uri="{FF2B5EF4-FFF2-40B4-BE49-F238E27FC236}">
                <a16:creationId xmlns:a16="http://schemas.microsoft.com/office/drawing/2014/main" id="{8E2FD71A-DFA9-D316-43F7-328B862BAE9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accent3"/>
                </a:solidFill>
              </a:rPr>
              <a:t>AI for TRUSTWORTHY DECISION MAKING</a:t>
            </a:r>
          </a:p>
        </p:txBody>
      </p:sp>
      <p:sp>
        <p:nvSpPr>
          <p:cNvPr id="506" name="Google Shape;506;p30">
            <a:extLst>
              <a:ext uri="{FF2B5EF4-FFF2-40B4-BE49-F238E27FC236}">
                <a16:creationId xmlns:a16="http://schemas.microsoft.com/office/drawing/2014/main" id="{7479452C-C780-F51D-62DF-57E6E6862B1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f</a:t>
            </a:r>
            <a:r>
              <a:rPr lang="en" sz="1400" dirty="0" err="1">
                <a:solidFill>
                  <a:schemeClr val="accent3"/>
                </a:solidFill>
              </a:rPr>
              <a:t>ederated_learning.py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4098" name="Picture 2" descr="Train on local data">
            <a:extLst>
              <a:ext uri="{FF2B5EF4-FFF2-40B4-BE49-F238E27FC236}">
                <a16:creationId xmlns:a16="http://schemas.microsoft.com/office/drawing/2014/main" id="{AE144FA9-3918-E61A-894B-669D77DB3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75" y="1468646"/>
            <a:ext cx="4114156" cy="22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2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A80D8965-734A-105B-27A9-62911CA54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16B44225-13EA-247B-B5A8-00C77AD49E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4916C402-D06E-9F92-0DD7-6C2D4D3ABAFC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80783AD8-233D-5AE7-080C-D33F22236C82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>
            <a:extLst>
              <a:ext uri="{FF2B5EF4-FFF2-40B4-BE49-F238E27FC236}">
                <a16:creationId xmlns:a16="http://schemas.microsoft.com/office/drawing/2014/main" id="{ECA9E5FD-D487-35DA-FDE8-04DBE5C9226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accent3"/>
                </a:solidFill>
              </a:rPr>
              <a:t>AI for TRUSTWORTHY DECISION MAKING</a:t>
            </a:r>
          </a:p>
        </p:txBody>
      </p:sp>
      <p:sp>
        <p:nvSpPr>
          <p:cNvPr id="506" name="Google Shape;506;p30">
            <a:extLst>
              <a:ext uri="{FF2B5EF4-FFF2-40B4-BE49-F238E27FC236}">
                <a16:creationId xmlns:a16="http://schemas.microsoft.com/office/drawing/2014/main" id="{35AD7428-E223-1BC6-333B-8F4D6FA084E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f</a:t>
            </a:r>
            <a:r>
              <a:rPr lang="en" sz="1400" dirty="0" err="1">
                <a:solidFill>
                  <a:schemeClr val="accent3"/>
                </a:solidFill>
              </a:rPr>
              <a:t>ederated_learning.py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6146" name="Picture 2" descr="Send model updates">
            <a:extLst>
              <a:ext uri="{FF2B5EF4-FFF2-40B4-BE49-F238E27FC236}">
                <a16:creationId xmlns:a16="http://schemas.microsoft.com/office/drawing/2014/main" id="{5132337F-C5F6-E926-AC5D-9E3D1343F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17" y="1531895"/>
            <a:ext cx="3972193" cy="221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8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2D2F008F-B4BE-25ED-2F9E-CBFC0AD44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94864ADD-89A7-4A52-E024-2EE14D58B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04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5953C5A7-E548-CB37-F384-0230A5B45B05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6C5150AA-67E3-2970-190F-E73DBAD1A8FE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>
            <a:extLst>
              <a:ext uri="{FF2B5EF4-FFF2-40B4-BE49-F238E27FC236}">
                <a16:creationId xmlns:a16="http://schemas.microsoft.com/office/drawing/2014/main" id="{2B8B2D1B-E2CB-54D5-CB2D-4D5AB1C264C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accent3"/>
                </a:solidFill>
              </a:rPr>
              <a:t>AI for TRUSTWORTHY DECISION MAKING</a:t>
            </a:r>
          </a:p>
        </p:txBody>
      </p:sp>
      <p:sp>
        <p:nvSpPr>
          <p:cNvPr id="506" name="Google Shape;506;p30">
            <a:extLst>
              <a:ext uri="{FF2B5EF4-FFF2-40B4-BE49-F238E27FC236}">
                <a16:creationId xmlns:a16="http://schemas.microsoft.com/office/drawing/2014/main" id="{6C547F6E-A1D6-C677-A7F3-E634C77C8E3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f</a:t>
            </a:r>
            <a:r>
              <a:rPr lang="en" sz="1400" dirty="0" err="1">
                <a:solidFill>
                  <a:schemeClr val="accent3"/>
                </a:solidFill>
              </a:rPr>
              <a:t>ederated_learning.py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8194" name="Picture 2" descr="Aggregate model updates">
            <a:extLst>
              <a:ext uri="{FF2B5EF4-FFF2-40B4-BE49-F238E27FC236}">
                <a16:creationId xmlns:a16="http://schemas.microsoft.com/office/drawing/2014/main" id="{53B951ED-1DDA-4FA1-FF74-EAC019CB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668" y="1585025"/>
            <a:ext cx="3807669" cy="21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26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3A596BD4-7C61-6FA0-B46C-290640C70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91233112-187B-337A-999D-F63C442DBC1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Horizontal Federated Learning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5D7527D0-0740-35C8-E4C4-652DB0B35D33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7A664992-98EB-B5B4-55FE-C78582F12513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3F803F80-E3AE-BCD1-B77D-4D8D6D8F2949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6CB7EBF4-332A-A6DB-B34D-1FEC060ABB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B4B586CC-4C80-65FB-FD83-7AB1C175FF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3861AF2-B2FE-9146-F189-EC144860A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80" y="1168950"/>
            <a:ext cx="5028689" cy="29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4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C8C90A82-7532-A410-119E-D172FA456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E7D34818-2468-5D6F-DB0B-4BC418F19F6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Vertical Federated Learning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>
            <a:extLst>
              <a:ext uri="{FF2B5EF4-FFF2-40B4-BE49-F238E27FC236}">
                <a16:creationId xmlns:a16="http://schemas.microsoft.com/office/drawing/2014/main" id="{CFC5E0BB-75AA-C9BC-1483-368C39EF50AE}"/>
              </a:ext>
            </a:extLst>
          </p:cNvPr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>
              <a:extLst>
                <a:ext uri="{FF2B5EF4-FFF2-40B4-BE49-F238E27FC236}">
                  <a16:creationId xmlns:a16="http://schemas.microsoft.com/office/drawing/2014/main" id="{4FC29A41-32D1-636B-6F3D-0A81D148BD0A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>
              <a:extLst>
                <a:ext uri="{FF2B5EF4-FFF2-40B4-BE49-F238E27FC236}">
                  <a16:creationId xmlns:a16="http://schemas.microsoft.com/office/drawing/2014/main" id="{A951883A-570C-4B5B-5642-8EB09A93AEAB}"/>
                </a:ext>
              </a:extLst>
            </p:cNvPr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B8660C88-2D3C-1A0D-975E-4DC23B1647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AI for TRUSTWORTHY DECISION MAKING</a:t>
            </a:r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217FA830-1D3D-1416-F665-1F6BCF0D31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ederated_learning</a:t>
            </a:r>
            <a:r>
              <a:rPr lang="en" sz="1400" dirty="0" err="1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E6C5B48-FC00-120A-210F-D9F2D51DB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377" y="1257775"/>
            <a:ext cx="4777295" cy="27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929001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484</Words>
  <Application>Microsoft Office PowerPoint</Application>
  <PresentationFormat>On-screen Show (16:9)</PresentationFormat>
  <Paragraphs>97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Fira Code</vt:lpstr>
      <vt:lpstr>Arial</vt:lpstr>
      <vt:lpstr>Programming Language Workshop for Beginners by Slidesgo</vt:lpstr>
      <vt:lpstr>Practical Session {</vt:lpstr>
      <vt:lpstr>Introduction to Federated Learning</vt:lpstr>
      <vt:lpstr>01</vt:lpstr>
      <vt:lpstr>01 {</vt:lpstr>
      <vt:lpstr>02 {</vt:lpstr>
      <vt:lpstr>03 {</vt:lpstr>
      <vt:lpstr>04 {</vt:lpstr>
      <vt:lpstr>Horizontal Federated Learning {</vt:lpstr>
      <vt:lpstr>Vertical Federated Learning {</vt:lpstr>
      <vt:lpstr>Federated Learning with PyTorch {</vt:lpstr>
      <vt:lpstr>Federated Learning with PyTorch {</vt:lpstr>
      <vt:lpstr>Federated Learning with PyTorch {</vt:lpstr>
      <vt:lpstr>Federated Learning with PyTorch {</vt:lpstr>
      <vt:lpstr>Federated Learning with PyTorch {</vt:lpstr>
      <vt:lpstr>Federated Learning with PyTorch {</vt:lpstr>
      <vt:lpstr>Federated Learning with PyTorch {</vt:lpstr>
      <vt:lpstr>Federated Learning with PyTorch {</vt:lpstr>
      <vt:lpstr>Federated Learning with PyTorch {</vt:lpstr>
      <vt:lpstr>Federated Learning with PyTorch {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Tudor, Nicoleta-Cristina</cp:lastModifiedBy>
  <cp:revision>3</cp:revision>
  <dcterms:modified xsi:type="dcterms:W3CDTF">2025-10-29T14:32:56Z</dcterms:modified>
</cp:coreProperties>
</file>